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390" r:id="rId3"/>
    <p:sldId id="370" r:id="rId4"/>
    <p:sldId id="371" r:id="rId5"/>
    <p:sldId id="318" r:id="rId6"/>
    <p:sldId id="323" r:id="rId7"/>
    <p:sldId id="324" r:id="rId8"/>
    <p:sldId id="329" r:id="rId9"/>
    <p:sldId id="326" r:id="rId10"/>
    <p:sldId id="328" r:id="rId11"/>
    <p:sldId id="330" r:id="rId12"/>
    <p:sldId id="331" r:id="rId13"/>
    <p:sldId id="332" r:id="rId14"/>
    <p:sldId id="334" r:id="rId15"/>
    <p:sldId id="335" r:id="rId16"/>
    <p:sldId id="336" r:id="rId17"/>
    <p:sldId id="337" r:id="rId18"/>
    <p:sldId id="319" r:id="rId19"/>
    <p:sldId id="342" r:id="rId20"/>
    <p:sldId id="343" r:id="rId21"/>
    <p:sldId id="344" r:id="rId22"/>
    <p:sldId id="346" r:id="rId23"/>
    <p:sldId id="348" r:id="rId24"/>
    <p:sldId id="345" r:id="rId25"/>
    <p:sldId id="349" r:id="rId26"/>
    <p:sldId id="350" r:id="rId27"/>
    <p:sldId id="351" r:id="rId28"/>
    <p:sldId id="338" r:id="rId29"/>
    <p:sldId id="339" r:id="rId30"/>
    <p:sldId id="352" r:id="rId31"/>
    <p:sldId id="354" r:id="rId32"/>
    <p:sldId id="356" r:id="rId33"/>
    <p:sldId id="353" r:id="rId34"/>
    <p:sldId id="355" r:id="rId35"/>
    <p:sldId id="357" r:id="rId36"/>
    <p:sldId id="362" r:id="rId37"/>
    <p:sldId id="363" r:id="rId38"/>
    <p:sldId id="359" r:id="rId39"/>
    <p:sldId id="364" r:id="rId40"/>
    <p:sldId id="368" r:id="rId41"/>
    <p:sldId id="360" r:id="rId42"/>
    <p:sldId id="365" r:id="rId43"/>
    <p:sldId id="369" r:id="rId44"/>
    <p:sldId id="361" r:id="rId45"/>
    <p:sldId id="372" r:id="rId46"/>
    <p:sldId id="373" r:id="rId47"/>
    <p:sldId id="374" r:id="rId48"/>
    <p:sldId id="375" r:id="rId49"/>
    <p:sldId id="376" r:id="rId50"/>
    <p:sldId id="379" r:id="rId51"/>
    <p:sldId id="377" r:id="rId52"/>
    <p:sldId id="381" r:id="rId53"/>
    <p:sldId id="382" r:id="rId54"/>
    <p:sldId id="383" r:id="rId55"/>
    <p:sldId id="385" r:id="rId56"/>
    <p:sldId id="384" r:id="rId57"/>
    <p:sldId id="388" r:id="rId58"/>
    <p:sldId id="387" r:id="rId59"/>
    <p:sldId id="389" r:id="rId6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4" autoAdjust="0"/>
    <p:restoredTop sz="75303" autoAdjust="0"/>
  </p:normalViewPr>
  <p:slideViewPr>
    <p:cSldViewPr snapToGrid="0">
      <p:cViewPr varScale="1">
        <p:scale>
          <a:sx n="66" d="100"/>
          <a:sy n="66" d="100"/>
        </p:scale>
        <p:origin x="1181"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2018/12/17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i="0" dirty="0" smtClean="0">
                    <a:latin typeface="Cambria Math" panose="02040503050406030204" pitchFamily="18" charset="0"/>
                  </a:rPr>
                  <a:t>多少こんがらがりそうではある。</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a:t>
                </a:r>
                <a:r>
                  <a:rPr lang="ja-JP" altLang="en-US" sz="1200" i="0" dirty="0" smtClean="0">
                    <a:latin typeface="Cambria Math" panose="02040503050406030204" pitchFamily="18" charset="0"/>
                  </a:rPr>
                  <a:t>横軸</a:t>
                </a:r>
                <a:r>
                  <a:rPr lang="en-US" altLang="ja-JP" sz="1200" i="0" dirty="0" smtClean="0">
                    <a:latin typeface="Cambria Math" panose="02040503050406030204" pitchFamily="18" charset="0"/>
                  </a:rPr>
                  <a:t>t</a:t>
                </a:r>
                <a:r>
                  <a:rPr lang="ja-JP" altLang="en-US" sz="1200" i="0" dirty="0" smtClean="0">
                    <a:latin typeface="Cambria Math" panose="02040503050406030204" pitchFamily="18" charset="0"/>
                  </a:rPr>
                  <a:t>のグラフを書く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f(t)</a:t>
                </a:r>
                <a:r>
                  <a:rPr lang="ja-JP" altLang="en-US" sz="1200" i="0" dirty="0" smtClean="0">
                    <a:latin typeface="Cambria Math" panose="02040503050406030204" pitchFamily="18" charset="0"/>
                  </a:rPr>
                  <a:t>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g(x-t)</a:t>
                </a:r>
                <a:r>
                  <a:rPr lang="ja-JP" altLang="en-US" sz="1200" i="0" dirty="0" smtClean="0">
                    <a:latin typeface="Cambria Math" panose="02040503050406030204" pitchFamily="18" charset="0"/>
                  </a:rPr>
                  <a:t>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baseline="0" dirty="0" smtClean="0">
                    <a:latin typeface="Cambria Math" panose="02040503050406030204" pitchFamily="18" charset="0"/>
                  </a:rPr>
                  <a:t>  </a:t>
                </a: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oMath>
                </a14:m>
                <a:r>
                  <a:rPr lang="ja-JP" altLang="en-US" sz="1200" b="0" i="1" dirty="0" smtClean="0">
                    <a:latin typeface="Cambria Math" panose="02040503050406030204" pitchFamily="18" charset="0"/>
                  </a:rPr>
                  <a:t>がゼロで無い値を持つ定義域は</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  -</a:t>
                </a:r>
                <a:r>
                  <a:rPr lang="en-US" altLang="ja-JP" sz="1200" b="0" i="1" dirty="0" smtClean="0">
                    <a:latin typeface="Cambria Math" panose="02040503050406030204" pitchFamily="18" charset="0"/>
                  </a:rPr>
                  <a:t>0.5</a:t>
                </a:r>
                <a:r>
                  <a:rPr lang="en-US" altLang="ja-JP" sz="1200" b="0" i="1" baseline="0" dirty="0" smtClean="0">
                    <a:latin typeface="Cambria Math" panose="02040503050406030204" pitchFamily="18" charset="0"/>
                  </a:rPr>
                  <a:t> &lt;= t-x &lt;= 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  x-0.5</a:t>
                </a:r>
                <a:r>
                  <a:rPr lang="en-US" altLang="ja-JP" sz="1200" b="0" i="1" baseline="0" dirty="0" smtClean="0">
                    <a:latin typeface="Cambria Math" panose="02040503050406030204" pitchFamily="18" charset="0"/>
                  </a:rPr>
                  <a:t> </a:t>
                </a:r>
                <a:r>
                  <a:rPr lang="en-US" altLang="ja-JP" sz="1200" b="0" i="1" baseline="0" dirty="0" smtClean="0">
                    <a:latin typeface="Cambria Math" panose="02040503050406030204" pitchFamily="18" charset="0"/>
                  </a:rPr>
                  <a:t>&lt;= t &lt;= x+0.5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baseline="0" dirty="0" smtClean="0">
                    <a:latin typeface="Cambria Math" panose="02040503050406030204" pitchFamily="18" charset="0"/>
                  </a:rPr>
                  <a:t>+ </a:t>
                </a:r>
                <a:r>
                  <a:rPr lang="ja-JP" altLang="en-US" sz="1200" b="0" i="1" baseline="0" dirty="0" smtClean="0">
                    <a:latin typeface="Cambria Math" panose="02040503050406030204" pitchFamily="18" charset="0"/>
                  </a:rPr>
                  <a:t>この図示があれば，たぶん計算は大丈夫そう</a:t>
                </a: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𝑓</m:t>
                        </m:r>
                      </m:e>
                      <m:sub>
                        <m:r>
                          <a:rPr lang="en-US" altLang="ja-JP" sz="1200" i="1">
                            <a:latin typeface="Cambria Math"/>
                          </a:rPr>
                          <m:t>𝑙</m:t>
                        </m:r>
                      </m:sub>
                    </m:sSub>
                    <m:d>
                      <m:dPr>
                        <m:ctrlPr>
                          <a:rPr lang="en-US" altLang="ja-JP" sz="1200" i="1">
                            <a:latin typeface="Cambria Math" panose="02040503050406030204" pitchFamily="18" charset="0"/>
                          </a:rPr>
                        </m:ctrlPr>
                      </m:dPr>
                      <m:e>
                        <m:r>
                          <a:rPr lang="en-US" altLang="ja-JP" sz="1200" i="1">
                            <a:latin typeface="Cambria Math"/>
                          </a:rPr>
                          <m:t>𝑙</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を、</a:t>
                </a:r>
                <a:r>
                  <a:rPr lang="ja-JP" altLang="en-US" sz="1200" dirty="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𝑘</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に変換する</a:t>
                </a:r>
                <a:r>
                  <a:rPr lang="ja-JP" altLang="en-US" sz="1050" dirty="0" smtClean="0"/>
                  <a:t>（</a:t>
                </a:r>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a:rPr>
                          <m:t>𝑓</m:t>
                        </m:r>
                      </m:e>
                      <m:sub>
                        <m:r>
                          <a:rPr lang="en-US" altLang="ja-JP" sz="1050" i="1">
                            <a:latin typeface="Cambria Math"/>
                          </a:rPr>
                          <m:t>𝑙</m:t>
                        </m:r>
                      </m:sub>
                    </m:sSub>
                  </m:oMath>
                </a14:m>
                <a:r>
                  <a:rPr lang="ja-JP" altLang="en-US" sz="1050" dirty="0" smtClean="0"/>
                  <a:t>は実数列のことが多い）</a:t>
                </a:r>
                <a:r>
                  <a:rPr lang="en-US" altLang="ja-JP" sz="1050" dirty="0" smtClean="0"/>
                  <a:t> </a:t>
                </a:r>
                <a:endParaRPr lang="en-US" altLang="ja-JP" sz="1200" dirty="0" smtClean="0"/>
              </a:p>
              <a:p>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oMath>
                </a14:m>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14:m>
                  <m:oMath xmlns:m="http://schemas.openxmlformats.org/officeDocument/2006/math">
                    <m:sSup>
                      <m:sSupPr>
                        <m:ctrlPr>
                          <a:rPr lang="en-US" altLang="ja-JP" sz="1200" i="1">
                            <a:latin typeface="Cambria Math" panose="02040503050406030204" pitchFamily="18" charset="0"/>
                          </a:rPr>
                        </m:ctrlPr>
                      </m:sSupPr>
                      <m:e>
                        <m:r>
                          <a:rPr lang="en-US" altLang="ja-JP" sz="1200" i="1">
                            <a:latin typeface="Cambria Math"/>
                          </a:rPr>
                          <m:t>𝑒</m:t>
                        </m:r>
                      </m:e>
                      <m:sup>
                        <m:f>
                          <m:fPr>
                            <m:ctrlPr>
                              <a:rPr lang="en-US" altLang="ja-JP" sz="1200" i="1">
                                <a:latin typeface="Cambria Math" panose="02040503050406030204" pitchFamily="18" charset="0"/>
                              </a:rPr>
                            </m:ctrlPr>
                          </m:fPr>
                          <m:num>
                            <m:r>
                              <a:rPr lang="en-US" altLang="ja-JP" sz="1200" i="1">
                                <a:latin typeface="Cambria Math"/>
                              </a:rPr>
                              <m:t>𝑖</m:t>
                            </m:r>
                            <m:r>
                              <a:rPr lang="en-US" altLang="ja-JP" sz="1200" i="1">
                                <a:latin typeface="Cambria Math"/>
                              </a:rPr>
                              <m:t>2</m:t>
                            </m:r>
                            <m:r>
                              <a:rPr lang="en-US" altLang="ja-JP" sz="1200" i="1">
                                <a:latin typeface="Cambria Math"/>
                              </a:rPr>
                              <m:t>𝜋</m:t>
                            </m:r>
                          </m:num>
                          <m:den>
                            <m:r>
                              <a:rPr lang="en-US" altLang="ja-JP" sz="1200" i="1">
                                <a:latin typeface="Cambria Math"/>
                              </a:rPr>
                              <m:t>𝑁</m:t>
                            </m:r>
                          </m:den>
                        </m:f>
                        <m:r>
                          <a:rPr lang="en-US" altLang="ja-JP" sz="1200" i="1">
                            <a:latin typeface="Cambria Math"/>
                          </a:rPr>
                          <m:t>𝑘𝑙</m:t>
                        </m:r>
                      </m:sup>
                    </m:sSup>
                  </m:oMath>
                </a14:m>
                <a:r>
                  <a:rPr kumimoji="1" lang="ja-JP" altLang="en-US" sz="1200" dirty="0" smtClean="0"/>
                  <a:t>の，大きさと偏角を表す</a:t>
                </a:r>
                <a:endParaRPr kumimoji="1" lang="en-US" altLang="ja-JP" sz="1200" dirty="0" smtClean="0"/>
              </a:p>
              <a:p>
                <a:endParaRPr kumimoji="1" lang="en-US" altLang="ja-JP" sz="1200" dirty="0" smtClean="0"/>
              </a:p>
              <a:p>
                <a:r>
                  <a:rPr kumimoji="1" lang="ja-JP" altLang="en-US" sz="1200" dirty="0" smtClean="0"/>
                  <a:t>半分より右に行くと逆に低周波になる </a:t>
                </a:r>
                <a:r>
                  <a:rPr kumimoji="1" lang="en-US" altLang="ja-JP" sz="1200" dirty="0" smtClean="0">
                    <a:sym typeface="Wingdings" panose="05000000000000000000" pitchFamily="2" charset="2"/>
                  </a:rPr>
                  <a:t></a:t>
                </a:r>
              </a:p>
              <a:p>
                <a:r>
                  <a:rPr kumimoji="1" lang="en-US" altLang="ja-JP" sz="1200" dirty="0" smtClean="0">
                    <a:sym typeface="Wingdings" panose="05000000000000000000" pitchFamily="2" charset="2"/>
                  </a:rPr>
                  <a:t>『</a:t>
                </a:r>
                <a:r>
                  <a:rPr kumimoji="1" lang="ja-JP" altLang="en-US" sz="1200" dirty="0" smtClean="0">
                    <a:sym typeface="Wingdings" panose="05000000000000000000" pitchFamily="2" charset="2"/>
                  </a:rPr>
                  <a:t>一回あたり動く角度が大きくなると，それは小さい角度で逆方向に回っていると思えるから</a:t>
                </a:r>
                <a:r>
                  <a:rPr kumimoji="1" lang="en-US" altLang="ja-JP" sz="1200" dirty="0" smtClean="0">
                    <a:sym typeface="Wingdings" panose="05000000000000000000" pitchFamily="2" charset="2"/>
                  </a:rPr>
                  <a:t>』</a:t>
                </a:r>
              </a:p>
              <a:p>
                <a:r>
                  <a:rPr kumimoji="1" lang="ja-JP" altLang="en-US" sz="1200" dirty="0" smtClean="0">
                    <a:sym typeface="Wingdings" panose="05000000000000000000" pitchFamily="2" charset="2"/>
                  </a:rPr>
                  <a:t>という説明が分かりやすいかも</a:t>
                </a:r>
                <a:endParaRPr kumimoji="1" lang="en-US" altLang="ja-JP" sz="1200" dirty="0" smtClean="0">
                  <a:sym typeface="Wingdings" panose="05000000000000000000" pitchFamily="2" charset="2"/>
                </a:endParaRPr>
              </a:p>
              <a:p>
                <a:endParaRPr kumimoji="1" lang="en-US" altLang="ja-JP" sz="1200" dirty="0" smtClean="0">
                  <a:sym typeface="Wingdings" panose="05000000000000000000" pitchFamily="2" charset="2"/>
                </a:endParaRPr>
              </a:p>
              <a:p>
                <a:endParaRPr kumimoji="1" lang="ja-JP" altLang="en-US" sz="12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83501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88187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40907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4292261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40343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6561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48589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ja-JP" altLang="en-US" sz="1200" b="0" i="1" smtClean="0">
                        <a:latin typeface="Cambria Math" panose="02040503050406030204" pitchFamily="18" charset="0"/>
                      </a:rPr>
                      <m:t>が</m:t>
                    </m:r>
                  </m:oMath>
                </a14:m>
                <a:r>
                  <a:rPr lang="ja-JP" altLang="en-US" sz="1200" b="0" i="1" dirty="0" smtClean="0">
                    <a:latin typeface="Cambria Math" panose="02040503050406030204" pitchFamily="18" charset="0"/>
                  </a:rPr>
                  <a:t>ゼロでない定義域は</a:t>
                </a:r>
                <a:r>
                  <a:rPr lang="ja-JP" altLang="en-US" sz="1200" b="0" i="1" dirty="0" err="1" smtClean="0">
                    <a:latin typeface="Cambria Math" panose="02040503050406030204" pitchFamily="18" charset="0"/>
                  </a:rPr>
                  <a:t>、、</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0&lt;=x-t&lt;=1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x-1 &lt;= t &lt;= x</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0723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21218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000" i="1" dirty="0" smtClean="0">
                    <a:latin typeface="Cambria Math" panose="02040503050406030204" pitchFamily="18" charset="0"/>
                  </a:rPr>
                  <a:t>つまり関数を周波数の異なる</a:t>
                </a:r>
                <a:r>
                  <a:rPr lang="en-US" altLang="ja-JP" sz="1000" i="1" dirty="0" smtClean="0">
                    <a:latin typeface="Cambria Math" panose="02040503050406030204" pitchFamily="18" charset="0"/>
                  </a:rPr>
                  <a:t>sin </a:t>
                </a:r>
                <a:r>
                  <a:rPr lang="ja-JP" altLang="en-US" sz="1000" i="1" dirty="0" smtClean="0">
                    <a:latin typeface="Cambria Math" panose="02040503050406030204" pitchFamily="18" charset="0"/>
                  </a:rPr>
                  <a:t>と </a:t>
                </a:r>
                <a:r>
                  <a:rPr lang="en-US" altLang="ja-JP" sz="1000" i="1" dirty="0" smtClean="0">
                    <a:latin typeface="Cambria Math" panose="02040503050406030204" pitchFamily="18" charset="0"/>
                  </a:rPr>
                  <a:t>cos</a:t>
                </a:r>
                <a:r>
                  <a:rPr lang="ja-JP" altLang="en-US" sz="1000" i="1" dirty="0" smtClean="0">
                    <a:latin typeface="Cambria Math" panose="02040503050406030204" pitchFamily="18" charset="0"/>
                  </a:rPr>
                  <a:t>の和で表現するよ、ってこと</a:t>
                </a:r>
                <a:endParaRPr lang="pt-BR" altLang="ja-JP" sz="10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000" i="1" smtClean="0">
                              <a:latin typeface="Cambria Math" panose="02040503050406030204" pitchFamily="18" charset="0"/>
                            </a:rPr>
                          </m:ctrlPr>
                        </m:sSubPr>
                        <m:e>
                          <m:r>
                            <a:rPr lang="pt-BR" altLang="ja-JP" sz="1000" i="1">
                              <a:latin typeface="Cambria Math" panose="02040503050406030204" pitchFamily="18" charset="0"/>
                            </a:rPr>
                            <m:t>𝑎</m:t>
                          </m:r>
                        </m:e>
                        <m:sub>
                          <m:r>
                            <a:rPr lang="en-US" altLang="ja-JP" sz="1000" b="0" i="1" smtClean="0">
                              <a:latin typeface="Cambria Math" panose="02040503050406030204" pitchFamily="18" charset="0"/>
                            </a:rPr>
                            <m:t>1</m:t>
                          </m:r>
                        </m:sub>
                      </m:sSub>
                      <m:func>
                        <m:funcPr>
                          <m:ctrlPr>
                            <a:rPr lang="pt-BR" altLang="ja-JP" sz="1000" i="1">
                              <a:latin typeface="Cambria Math" panose="02040503050406030204" pitchFamily="18" charset="0"/>
                            </a:rPr>
                          </m:ctrlPr>
                        </m:funcPr>
                        <m:fName>
                          <m:r>
                            <m:rPr>
                              <m:sty m:val="p"/>
                            </m:rPr>
                            <a:rPr lang="pt-BR" altLang="ja-JP" sz="1000">
                              <a:latin typeface="Cambria Math" panose="02040503050406030204" pitchFamily="18" charset="0"/>
                            </a:rPr>
                            <m:t>cos</m:t>
                          </m:r>
                        </m:fName>
                        <m:e>
                          <m:r>
                            <a:rPr lang="en-US" altLang="ja-JP" sz="1000" b="0" i="1" smtClean="0">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0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62756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2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59.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10.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8.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127.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0.png"/><Relationship Id="rId7" Type="http://schemas.openxmlformats.org/officeDocument/2006/relationships/image" Target="../media/image148.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53.png"/><Relationship Id="rId9" Type="http://schemas.openxmlformats.org/officeDocument/2006/relationships/image" Target="../media/image173.png"/></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8.png"/></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67.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709827"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709827" y="1210267"/>
                <a:ext cx="3802066" cy="756426"/>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正方形/長方形 51"/>
          <p:cNvSpPr/>
          <p:nvPr/>
        </p:nvSpPr>
        <p:spPr>
          <a:xfrm>
            <a:off x="648998" y="481099"/>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11112902" cy="3603038"/>
            <a:chOff x="556584" y="3115841"/>
            <a:chExt cx="11112902" cy="3603038"/>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pic>
          <p:nvPicPr>
            <p:cNvPr id="1026" name="Picture 2" descr="https://upload.wikimedia.org/wikipedia/commons/c/c6/Convolucion_Funcion_P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58" name="正方形/長方形 57"/>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8" name="テキスト ボックス 27"/>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7580707" y="30931"/>
                <a:ext cx="3700180" cy="127143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560303" y="1285397"/>
                <a:ext cx="3673506" cy="127143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31" name="グループ化 30"/>
          <p:cNvGrpSpPr/>
          <p:nvPr/>
        </p:nvGrpSpPr>
        <p:grpSpPr>
          <a:xfrm>
            <a:off x="5996191" y="404063"/>
            <a:ext cx="1682916" cy="707352"/>
            <a:chOff x="1959444" y="1283127"/>
            <a:chExt cx="2578266" cy="1083680"/>
          </a:xfrm>
        </p:grpSpPr>
        <p:grpSp>
          <p:nvGrpSpPr>
            <p:cNvPr id="32" name="グループ化 31"/>
            <p:cNvGrpSpPr/>
            <p:nvPr/>
          </p:nvGrpSpPr>
          <p:grpSpPr>
            <a:xfrm>
              <a:off x="1959444" y="1283127"/>
              <a:ext cx="2578266" cy="1083680"/>
              <a:chOff x="385855" y="3808429"/>
              <a:chExt cx="3369287" cy="1748602"/>
            </a:xfrm>
          </p:grpSpPr>
          <p:cxnSp>
            <p:nvCxnSpPr>
              <p:cNvPr id="34" name="直線矢印コネクタ 33"/>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フリーフォーム 32"/>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5993134" y="1425688"/>
            <a:ext cx="1682916" cy="707352"/>
            <a:chOff x="1959444" y="1283127"/>
            <a:chExt cx="2578266" cy="1083680"/>
          </a:xfrm>
        </p:grpSpPr>
        <p:grpSp>
          <p:nvGrpSpPr>
            <p:cNvPr id="37" name="グループ化 36"/>
            <p:cNvGrpSpPr/>
            <p:nvPr/>
          </p:nvGrpSpPr>
          <p:grpSpPr>
            <a:xfrm>
              <a:off x="1959444" y="1283127"/>
              <a:ext cx="2578266" cy="1083680"/>
              <a:chOff x="385855" y="3808429"/>
              <a:chExt cx="3369287" cy="1748602"/>
            </a:xfrm>
          </p:grpSpPr>
          <p:cxnSp>
            <p:nvCxnSpPr>
              <p:cNvPr id="40" name="直線矢印コネクタ 3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フリーフォーム 37"/>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709827" y="1123181"/>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709827" y="1123181"/>
                <a:ext cx="3802066" cy="756426"/>
              </a:xfrm>
              <a:prstGeom prst="rect">
                <a:avLst/>
              </a:prstGeom>
              <a:blipFill rotWithShape="0">
                <a:blip r:embed="rId20"/>
                <a:stretch>
                  <a:fillRect/>
                </a:stretch>
              </a:blipFill>
            </p:spPr>
            <p:txBody>
              <a:bodyPr/>
              <a:lstStyle/>
              <a:p>
                <a:r>
                  <a:rPr lang="ja-JP" altLang="en-US">
                    <a:noFill/>
                  </a:rPr>
                  <a:t> </a:t>
                </a:r>
              </a:p>
            </p:txBody>
          </p:sp>
        </mc:Fallback>
      </mc:AlternateContent>
      <p:sp>
        <p:nvSpPr>
          <p:cNvPr id="87" name="正方形/長方形 86"/>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1462198" y="5286863"/>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12"/>
                <a:stretch>
                  <a:fillRect/>
                </a:stretch>
              </a:blipFill>
            </p:spPr>
            <p:txBody>
              <a:bodyPr/>
              <a:lstStyle/>
              <a:p>
                <a:r>
                  <a:rPr lang="ja-JP" altLang="en-US">
                    <a:noFill/>
                  </a:rPr>
                  <a:t> </a:t>
                </a:r>
              </a:p>
            </p:txBody>
          </p:sp>
        </mc:Fallback>
      </mc:AlternateContent>
      <p:sp>
        <p:nvSpPr>
          <p:cNvPr id="44" name="正方形/長方形 43"/>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277055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908589" y="6080449"/>
            <a:ext cx="1094241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積分域を</a:t>
            </a:r>
            <a:r>
              <a:rPr lang="ja-JP" altLang="en-US" i="1" dirty="0">
                <a:latin typeface="メイリオ" panose="020B0604030504040204" pitchFamily="50" charset="-128"/>
                <a:ea typeface="メイリオ" panose="020B0604030504040204" pitchFamily="50" charset="-128"/>
              </a:rPr>
              <a:t>フィルタ</a:t>
            </a:r>
            <a:r>
              <a:rPr lang="ja-JP" altLang="en-US" i="1" dirty="0" smtClean="0">
                <a:latin typeface="メイリオ" panose="020B0604030504040204" pitchFamily="50" charset="-128"/>
                <a:ea typeface="メイリオ" panose="020B0604030504040204" pitchFamily="50" charset="-128"/>
              </a:rPr>
              <a:t>の</a:t>
            </a:r>
            <a:r>
              <a:rPr lang="ja-JP" altLang="en-US" i="1" dirty="0">
                <a:latin typeface="メイリオ" panose="020B0604030504040204" pitchFamily="50" charset="-128"/>
                <a:ea typeface="メイリオ" panose="020B0604030504040204" pitchFamily="50" charset="-128"/>
              </a:rPr>
              <a:t>中</a:t>
            </a:r>
            <a:r>
              <a:rPr lang="ja-JP" altLang="en-US" i="1" dirty="0" smtClean="0">
                <a:latin typeface="メイリオ" panose="020B0604030504040204" pitchFamily="50" charset="-128"/>
                <a:ea typeface="メイリオ" panose="020B0604030504040204" pitchFamily="50" charset="-128"/>
              </a:rPr>
              <a:t>だけから</a:t>
            </a:r>
            <a:r>
              <a:rPr lang="en-US" altLang="ja-JP" dirty="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a:t>
            </a:r>
            <a:r>
              <a:rPr lang="ja-JP" altLang="en-US" i="1" dirty="0" smtClean="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 </a:t>
            </a:r>
            <a:r>
              <a:rPr lang="ja-JP" altLang="en-US" i="1"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に変更し，</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の引数の一部がマイナスになった点です．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1909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742950" y="5112671"/>
            <a:ext cx="7428777" cy="3956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3812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中央（最も低周波）は，定数項で直流成分と呼ばれる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20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3771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861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フリーフォーム 2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00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標準偏差は逆数になる（裾の広い関数はとがった関数に）</a:t>
            </a:r>
            <a:endParaRPr lang="en-US" altLang="ja-JP" sz="2000" dirty="0" smtClean="0"/>
          </a:p>
          <a:p>
            <a:r>
              <a:rPr lang="ja-JP" altLang="en-US" sz="2000" dirty="0" smtClean="0"/>
              <a:t>虚部はゼロになる</a:t>
            </a:r>
            <a:endParaRPr kumimoji="1"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3"/>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4"/>
          <a:stretch>
            <a:fillRect/>
          </a:stretch>
        </p:blipFill>
        <p:spPr>
          <a:xfrm>
            <a:off x="227269" y="4747159"/>
            <a:ext cx="5856007" cy="1821843"/>
          </a:xfrm>
          <a:prstGeom prst="rect">
            <a:avLst/>
          </a:prstGeom>
        </p:spPr>
      </p:pic>
      <p:pic>
        <p:nvPicPr>
          <p:cNvPr id="17" name="図 16"/>
          <p:cNvPicPr>
            <a:picLocks noChangeAspect="1"/>
          </p:cNvPicPr>
          <p:nvPr/>
        </p:nvPicPr>
        <p:blipFill>
          <a:blip r:embed="rId5"/>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8"/>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15" name="正方形/長方形 14"/>
              <p:cNvSpPr/>
              <p:nvPr/>
            </p:nvSpPr>
            <p:spPr>
              <a:xfrm>
                <a:off x="1092016" y="4696934"/>
                <a:ext cx="5316840"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en-US" altLang="ja-JP" sz="2000" b="0" i="1" smtClean="0">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a:latin typeface="Cambria Math" panose="02040503050406030204" pitchFamily="18" charset="0"/>
                                    </a:rPr>
                                    <m:t>−∞</m:t>
                                  </m:r>
                                </m:sub>
                                <m:sup>
                                  <m:r>
                                    <a:rPr lang="ja-JP" altLang="en-US" sz="200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p:sp>
            <p:nvSpPr>
              <p:cNvPr id="15" name="正方形/長方形 14"/>
              <p:cNvSpPr>
                <a:spLocks noRot="1" noChangeAspect="1" noMove="1" noResize="1" noEditPoints="1" noAdjustHandles="1" noChangeArrowheads="1" noChangeShapeType="1" noTextEdit="1"/>
              </p:cNvSpPr>
              <p:nvPr/>
            </p:nvSpPr>
            <p:spPr>
              <a:xfrm>
                <a:off x="1092016" y="4696934"/>
                <a:ext cx="5316840" cy="783869"/>
              </a:xfrm>
              <a:prstGeom prst="rect">
                <a:avLst/>
              </a:prstGeom>
              <a:blipFill>
                <a:blip r:embed="rId6"/>
                <a:stretch>
                  <a:fillRect/>
                </a:stretch>
              </a:blipFill>
            </p:spPr>
            <p:txBody>
              <a:bodyPr/>
              <a:lstStyle/>
              <a:p>
                <a:r>
                  <a:rPr lang="ja-JP" altLang="en-US">
                    <a:noFill/>
                  </a:rPr>
                  <a:t> </a:t>
                </a:r>
              </a:p>
            </p:txBody>
          </p:sp>
        </mc:Fallback>
      </mc:AlternateContent>
      <p:sp>
        <p:nvSpPr>
          <p:cNvPr id="16" name="正方形/長方形 15"/>
          <p:cNvSpPr/>
          <p:nvPr/>
        </p:nvSpPr>
        <p:spPr>
          <a:xfrm>
            <a:off x="6632689"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65" y="990600"/>
            <a:ext cx="4876800" cy="48768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7" y="990600"/>
            <a:ext cx="4876800" cy="4876800"/>
          </a:xfrm>
          <a:prstGeom prst="rect">
            <a:avLst/>
          </a:prstGeom>
        </p:spPr>
      </p:pic>
      <p:sp>
        <p:nvSpPr>
          <p:cNvPr id="12" name="テキスト ボックス 11"/>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226139" y="262573"/>
            <a:ext cx="3778599"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 =20</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7468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008161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4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3149169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8126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3544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10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2837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73" y="990600"/>
            <a:ext cx="4876800" cy="48768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7" y="990600"/>
            <a:ext cx="4876800" cy="4876800"/>
          </a:xfrm>
          <a:prstGeom prst="rect">
            <a:avLst/>
          </a:prstGeom>
        </p:spPr>
      </p:pic>
      <p:sp>
        <p:nvSpPr>
          <p:cNvPr id="15" name="テキスト ボックス 14"/>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226139" y="262573"/>
            <a:ext cx="5448928"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w=20, θ=0.2π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299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2737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226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5665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4157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err="1" smtClean="0"/>
              <a:t>Decovolution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1047823" y="5556961"/>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98" y="2595508"/>
            <a:ext cx="3010328" cy="3010328"/>
          </a:xfrm>
          <a:prstGeom prst="rect">
            <a:avLst/>
          </a:prstGeom>
        </p:spPr>
      </p:pic>
      <p:sp>
        <p:nvSpPr>
          <p:cNvPr id="8" name="コンテンツ プレースホルダー 2"/>
          <p:cNvSpPr txBox="1">
            <a:spLocks/>
          </p:cNvSpPr>
          <p:nvPr/>
        </p:nvSpPr>
        <p:spPr>
          <a:xfrm>
            <a:off x="7426645" y="555696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53" y="2597648"/>
            <a:ext cx="3006048" cy="3006048"/>
          </a:xfrm>
          <a:prstGeom prst="rect">
            <a:avLst/>
          </a:prstGeom>
        </p:spPr>
      </p:pic>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402712" y="5582036"/>
            <a:ext cx="3698696" cy="700286"/>
          </a:xfrm>
        </p:spPr>
        <p:txBody>
          <a:bodyPr>
            <a:normAutofit/>
          </a:bodyPr>
          <a:lstStyle/>
          <a:p>
            <a:pPr marL="0" indent="0" algn="ctr">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a:t>
            </a:r>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47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37" y="2557082"/>
            <a:ext cx="3010328" cy="3010328"/>
          </a:xfrm>
          <a:prstGeom prst="rect">
            <a:avLst/>
          </a:prstGeom>
        </p:spPr>
      </p:pic>
      <p:sp>
        <p:nvSpPr>
          <p:cNvPr id="8" name="コンテンツ プレースホルダー 2"/>
          <p:cNvSpPr txBox="1">
            <a:spLocks/>
          </p:cNvSpPr>
          <p:nvPr/>
        </p:nvSpPr>
        <p:spPr>
          <a:xfrm>
            <a:off x="-4236490" y="5582035"/>
            <a:ext cx="4094253"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9" name="右矢印 8"/>
          <p:cNvSpPr/>
          <p:nvPr/>
        </p:nvSpPr>
        <p:spPr>
          <a:xfrm>
            <a:off x="-7313599" y="3302816"/>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990869" y="3906692"/>
            <a:ext cx="1704313"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ピンボケ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ノイズ</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82" y="2557082"/>
            <a:ext cx="3006048" cy="300604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3265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a:t>
            </a:r>
            <a:r>
              <a:rPr lang="ja-JP" altLang="en-US" sz="4000" dirty="0" smtClean="0"/>
              <a:t>）</a:t>
            </a:r>
            <a:endParaRPr kumimoji="1" lang="ja-JP" altLang="en-US" sz="4000" dirty="0"/>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879" y="2249715"/>
            <a:ext cx="2090057" cy="2090057"/>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592" y="2226882"/>
            <a:ext cx="2152804" cy="2152804"/>
          </a:xfrm>
          <a:prstGeom prst="rect">
            <a:avLst/>
          </a:prstGeom>
        </p:spPr>
      </p:pic>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917713"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a:t>
            </a:r>
            <a:r>
              <a:rPr lang="ja-JP" altLang="en-US" sz="2400" dirty="0">
                <a:latin typeface="Times New Roman" panose="02020603050405020304" pitchFamily="18" charset="0"/>
                <a:cs typeface="Times New Roman" panose="02020603050405020304" pitchFamily="18" charset="0"/>
              </a:rPr>
              <a:t>ボケの様子を</a:t>
            </a:r>
            <a:r>
              <a:rPr lang="ja-JP" altLang="en-US" sz="2400" dirty="0" smtClean="0">
                <a:latin typeface="Times New Roman" panose="02020603050405020304" pitchFamily="18" charset="0"/>
                <a:cs typeface="Times New Roman" panose="02020603050405020304" pitchFamily="18" charset="0"/>
              </a:rPr>
              <a:t>表し</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990600" y="1130300"/>
            <a:ext cx="10121900" cy="2755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txBox="1">
            <a:spLocks/>
          </p:cNvSpPr>
          <p:nvPr/>
        </p:nvSpPr>
        <p:spPr>
          <a:xfrm>
            <a:off x="15801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7" name="コンテンツ プレースホルダー 2"/>
          <p:cNvSpPr txBox="1">
            <a:spLocks/>
          </p:cNvSpPr>
          <p:nvPr/>
        </p:nvSpPr>
        <p:spPr>
          <a:xfrm>
            <a:off x="419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8" name="コンテンツ プレースホルダー 2"/>
          <p:cNvSpPr txBox="1">
            <a:spLocks/>
          </p:cNvSpPr>
          <p:nvPr/>
        </p:nvSpPr>
        <p:spPr>
          <a:xfrm>
            <a:off x="67617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9" name="コンテンツ プレースホルダー 2"/>
          <p:cNvSpPr txBox="1">
            <a:spLocks/>
          </p:cNvSpPr>
          <p:nvPr/>
        </p:nvSpPr>
        <p:spPr>
          <a:xfrm>
            <a:off x="927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1155699"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p:grpSp>
        <p:nvGrpSpPr>
          <p:cNvPr id="14" name="グループ化 13"/>
          <p:cNvGrpSpPr/>
          <p:nvPr/>
        </p:nvGrpSpPr>
        <p:grpSpPr>
          <a:xfrm>
            <a:off x="1368879" y="1306894"/>
            <a:ext cx="9393285" cy="1917047"/>
            <a:chOff x="2651579" y="1319594"/>
            <a:chExt cx="7241721" cy="1477941"/>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579" y="1347240"/>
              <a:ext cx="1405165" cy="140516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75" y="1331889"/>
              <a:ext cx="1447350" cy="1447350"/>
            </a:xfrm>
            <a:prstGeom prst="rect">
              <a:avLst/>
            </a:prstGeom>
          </p:spPr>
        </p:pic>
        <p:sp>
          <p:nvSpPr>
            <p:cNvPr id="7" name="正方形/長方形 6"/>
            <p:cNvSpPr/>
            <p:nvPr/>
          </p:nvSpPr>
          <p:spPr>
            <a:xfrm>
              <a:off x="4035786" y="1675660"/>
              <a:ext cx="408071" cy="711838"/>
            </a:xfrm>
            <a:prstGeom prst="rect">
              <a:avLst/>
            </a:prstGeom>
          </p:spPr>
          <p:txBody>
            <a:bodyPr wrap="none">
              <a:spAutoFit/>
            </a:bodyPr>
            <a:lstStyle/>
            <a:p>
              <a:r>
                <a:rPr lang="en-US" altLang="ja-JP" sz="5400" dirty="0" smtClean="0"/>
                <a:t>=</a:t>
              </a:r>
              <a:endParaRPr lang="ja-JP" altLang="en-US" sz="5400" dirty="0"/>
            </a:p>
          </p:txBody>
        </p:sp>
        <p:sp>
          <p:nvSpPr>
            <p:cNvPr id="8" name="正方形/長方形 7"/>
            <p:cNvSpPr/>
            <p:nvPr/>
          </p:nvSpPr>
          <p:spPr>
            <a:xfrm>
              <a:off x="6051335" y="1802852"/>
              <a:ext cx="408071" cy="711838"/>
            </a:xfrm>
            <a:prstGeom prst="rect">
              <a:avLst/>
            </a:prstGeom>
          </p:spPr>
          <p:txBody>
            <a:bodyPr wrap="none">
              <a:spAutoFit/>
            </a:bodyPr>
            <a:lstStyle/>
            <a:p>
              <a:r>
                <a:rPr lang="en-US" altLang="ja-JP" sz="5400" dirty="0" smtClean="0"/>
                <a:t>*</a:t>
              </a:r>
              <a:endParaRPr lang="ja-JP" altLang="en-US" sz="5400" dirty="0"/>
            </a:p>
          </p:txBody>
        </p:sp>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4665784" y="1319594"/>
              <a:ext cx="1349643" cy="1459614"/>
            </a:xfrm>
            <a:prstGeom prst="rect">
              <a:avLst/>
            </a:prstGeom>
          </p:spPr>
        </p:pic>
        <p:sp>
          <p:nvSpPr>
            <p:cNvPr id="10" name="正方形/長方形 9"/>
            <p:cNvSpPr/>
            <p:nvPr/>
          </p:nvSpPr>
          <p:spPr>
            <a:xfrm>
              <a:off x="7952513" y="1668594"/>
              <a:ext cx="408071" cy="711838"/>
            </a:xfrm>
            <a:prstGeom prst="rect">
              <a:avLst/>
            </a:prstGeom>
          </p:spPr>
          <p:txBody>
            <a:bodyPr wrap="none">
              <a:spAutoFit/>
            </a:bodyPr>
            <a:lstStyle/>
            <a:p>
              <a:r>
                <a:rPr lang="en-US" altLang="ja-JP" sz="5400" dirty="0" smtClean="0"/>
                <a:t>+</a:t>
              </a:r>
              <a:endParaRPr lang="ja-JP" altLang="en-US" sz="5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3246" y="1337481"/>
              <a:ext cx="1460054" cy="1460054"/>
            </a:xfrm>
            <a:prstGeom prst="rect">
              <a:avLst/>
            </a:prstGeom>
          </p:spPr>
        </p:pic>
      </p:grpSp>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60" y="3323896"/>
            <a:ext cx="2511973" cy="251197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60" y="746234"/>
            <a:ext cx="2511973" cy="2511973"/>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823" y="3323896"/>
            <a:ext cx="2514600" cy="2514600"/>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23" y="746234"/>
            <a:ext cx="2514600" cy="2514600"/>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270" y="3323896"/>
            <a:ext cx="2514600" cy="2514600"/>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270" y="746234"/>
            <a:ext cx="2514600" cy="2514600"/>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93" y="3510894"/>
            <a:ext cx="2514600" cy="251460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93" y="890314"/>
            <a:ext cx="2514600" cy="2514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203" y="3510894"/>
            <a:ext cx="2511972" cy="2511972"/>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0422" y="890314"/>
            <a:ext cx="2511972" cy="2511972"/>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586" y="3510894"/>
            <a:ext cx="2515914" cy="2515914"/>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586" y="890314"/>
            <a:ext cx="2515914" cy="2515914"/>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p:grpSp>
        <p:nvGrpSpPr>
          <p:cNvPr id="15" name="グループ化 14"/>
          <p:cNvGrpSpPr/>
          <p:nvPr/>
        </p:nvGrpSpPr>
        <p:grpSpPr>
          <a:xfrm>
            <a:off x="650423" y="1012555"/>
            <a:ext cx="6563178" cy="1551212"/>
            <a:chOff x="1013279" y="1114154"/>
            <a:chExt cx="7711621" cy="1822647"/>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79" y="1114154"/>
              <a:ext cx="1822649" cy="1822647"/>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2978219" y="1117600"/>
              <a:ext cx="1682138" cy="1819201"/>
            </a:xfrm>
            <a:prstGeom prst="rect">
              <a:avLst/>
            </a:prstGeom>
          </p:spPr>
        </p:pic>
        <p:sp>
          <p:nvSpPr>
            <p:cNvPr id="7" name="右矢印 6"/>
            <p:cNvSpPr/>
            <p:nvPr/>
          </p:nvSpPr>
          <p:spPr>
            <a:xfrm>
              <a:off x="4946437" y="1521289"/>
              <a:ext cx="1746464" cy="99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6983" y="1115783"/>
              <a:ext cx="1817917" cy="1817917"/>
            </a:xfrm>
            <a:prstGeom prst="rect">
              <a:avLst/>
            </a:prstGeom>
          </p:spPr>
        </p:pic>
      </p:gr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4"/>
                <a:stretch>
                  <a:fillRect l="-1048" t="-6091" r="-1048" b="-11675"/>
                </a:stretch>
              </a:blipFill>
            </p:spPr>
            <p:txBody>
              <a:bodyPr/>
              <a:lstStyle/>
              <a:p>
                <a:r>
                  <a:rPr lang="ja-JP" altLang="en-US">
                    <a:noFill/>
                  </a:rPr>
                  <a:t> </a:t>
                </a:r>
              </a:p>
            </p:txBody>
          </p:sp>
        </mc:Fallback>
      </mc:AlternateContent>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41" y="2584668"/>
            <a:ext cx="1665515" cy="1665515"/>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482" y="2584668"/>
            <a:ext cx="1665515" cy="1665515"/>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597" y="4939861"/>
            <a:ext cx="1676400" cy="167640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291" y="4939862"/>
            <a:ext cx="1673772" cy="1673772"/>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6290" y="2585543"/>
            <a:ext cx="1660636" cy="1660636"/>
          </a:xfrm>
          <a:prstGeom prst="rect">
            <a:avLst/>
          </a:prstGeom>
        </p:spPr>
      </p:pic>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5065682" cy="3501471"/>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5065682" cy="3501471"/>
              </a:xfrm>
              <a:prstGeom prst="rect">
                <a:avLst/>
              </a:prstGeom>
              <a:blipFill rotWithShape="0">
                <a:blip r:embed="rId11"/>
                <a:stretch>
                  <a:fillRect l="-2530" t="-15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rotWithShape="0">
                <a:blip r:embed="rId12"/>
                <a:stretch>
                  <a:fillRect l="-1393" t="-12500"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036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grpSp>
        <p:nvGrpSpPr>
          <p:cNvPr id="10" name="グループ化 9"/>
          <p:cNvGrpSpPr/>
          <p:nvPr/>
        </p:nvGrpSpPr>
        <p:grpSpPr>
          <a:xfrm>
            <a:off x="5298709" y="244218"/>
            <a:ext cx="6665187" cy="6480432"/>
            <a:chOff x="802910" y="244218"/>
            <a:chExt cx="6574861" cy="6392610"/>
          </a:xfrm>
        </p:grpSpPr>
        <p:grpSp>
          <p:nvGrpSpPr>
            <p:cNvPr id="6" name="グループ化 5"/>
            <p:cNvGrpSpPr/>
            <p:nvPr/>
          </p:nvGrpSpPr>
          <p:grpSpPr>
            <a:xfrm>
              <a:off x="802910" y="244218"/>
              <a:ext cx="3126996" cy="6383115"/>
              <a:chOff x="865531" y="4263768"/>
              <a:chExt cx="2330753" cy="4757747"/>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17" y="6709054"/>
                <a:ext cx="2312461" cy="2312461"/>
              </a:xfrm>
              <a:prstGeom prst="rect">
                <a:avLst/>
              </a:prstGeom>
            </p:spPr>
          </p:pic>
          <p:grpSp>
            <p:nvGrpSpPr>
              <p:cNvPr id="5" name="グループ化 4"/>
              <p:cNvGrpSpPr/>
              <p:nvPr/>
            </p:nvGrpSpPr>
            <p:grpSpPr>
              <a:xfrm>
                <a:off x="865531" y="4263768"/>
                <a:ext cx="2330753" cy="2330753"/>
                <a:chOff x="865531" y="4263768"/>
                <a:chExt cx="2330753" cy="2330753"/>
              </a:xfrm>
            </p:grpSpPr>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531" y="4263768"/>
                  <a:ext cx="2330753" cy="2330753"/>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910976" y="6010143"/>
                      <a:ext cx="1776652" cy="557122"/>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910976" y="6010143"/>
                      <a:ext cx="1776652" cy="557122"/>
                    </a:xfrm>
                    <a:prstGeom prst="rect">
                      <a:avLst/>
                    </a:prstGeom>
                    <a:blipFill rotWithShape="0">
                      <a:blip r:embed="rId5"/>
                      <a:stretch>
                        <a:fillRect/>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21" y="247650"/>
              <a:ext cx="3105150" cy="3105150"/>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2621" y="3524250"/>
              <a:ext cx="3105150" cy="3105150"/>
            </a:xfrm>
            <a:prstGeom prst="rect">
              <a:avLst/>
            </a:prstGeom>
          </p:spPr>
        </p:pic>
      </p:grpSp>
      <p:sp>
        <p:nvSpPr>
          <p:cNvPr id="41" name="テキスト ボックス 40"/>
          <p:cNvSpPr txBox="1"/>
          <p:nvPr/>
        </p:nvSpPr>
        <p:spPr>
          <a:xfrm>
            <a:off x="361950" y="476250"/>
            <a:ext cx="4762501" cy="3847207"/>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 y="3524250"/>
            <a:ext cx="3181350" cy="3181350"/>
          </a:xfrm>
          <a:prstGeom prst="rect">
            <a:avLst/>
          </a:prstGeom>
        </p:spPr>
      </p:pic>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4918996" y="330703"/>
                <a:ext cx="5214056"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918996" y="330703"/>
                <a:ext cx="5214056" cy="1053494"/>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3479449" y="2000626"/>
            <a:ext cx="7050977" cy="4476373"/>
            <a:chOff x="-4392010" y="5582027"/>
            <a:chExt cx="15631510" cy="9923798"/>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21" y="5582027"/>
              <a:ext cx="4876800" cy="48768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1" y="10629025"/>
              <a:ext cx="4876800" cy="4876800"/>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010" y="10629025"/>
              <a:ext cx="4874609" cy="487460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010" y="5582027"/>
              <a:ext cx="4836352" cy="483635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5582027"/>
              <a:ext cx="4876800" cy="487680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10629025"/>
              <a:ext cx="4876800" cy="4876800"/>
            </a:xfrm>
            <a:prstGeom prst="rect">
              <a:avLst/>
            </a:prstGeom>
          </p:spPr>
        </p:pic>
      </p:gr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559" y="4276633"/>
            <a:ext cx="2185851" cy="2185851"/>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741" y="2005147"/>
            <a:ext cx="2185851" cy="2185851"/>
          </a:xfrm>
          <a:prstGeom prst="rect">
            <a:avLst/>
          </a:prstGeom>
        </p:spPr>
      </p:pic>
      <p:sp>
        <p:nvSpPr>
          <p:cNvPr id="18" name="テキスト ボックス 17"/>
          <p:cNvSpPr txBox="1"/>
          <p:nvPr/>
        </p:nvSpPr>
        <p:spPr>
          <a:xfrm>
            <a:off x="1611630" y="6334780"/>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4069080" y="6334780"/>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457950" y="6334780"/>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8995410" y="6334780"/>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spTree>
    <p:extLst>
      <p:ext uri="{BB962C8B-B14F-4D97-AF65-F5344CB8AC3E}">
        <p14:creationId xmlns:p14="http://schemas.microsoft.com/office/powerpoint/2010/main" val="165828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62173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621732" cy="988540"/>
              </a:xfrm>
              <a:prstGeom prst="rect">
                <a:avLst/>
              </a:prstGeom>
              <a:blipFill rotWithShape="0">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28592" cy="2022413"/>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が手ブレによる線分形状をもつと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28592" cy="2022413"/>
              </a:xfrm>
              <a:prstGeom prst="rect">
                <a:avLst/>
              </a:prstGeom>
              <a:blipFill rotWithShape="0">
                <a:blip r:embed="rId8"/>
                <a:stretch>
                  <a:fillRect l="-1252" t="-2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47506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smtClean="0">
              <a:latin typeface="Times New Roman" panose="02020603050405020304" pitchFamily="18" charset="0"/>
              <a:cs typeface="Times New Roman" panose="02020603050405020304" pitchFamily="18" charset="0"/>
            </a:endParaRPr>
          </a:p>
          <a:p>
            <a:pPr marL="457200" lvl="1" indent="0">
              <a:buNone/>
            </a:pPr>
            <a:r>
              <a:rPr lang="ja-JP" altLang="en-US" sz="2000" dirty="0" smtClean="0">
                <a:latin typeface="Times New Roman" panose="02020603050405020304" pitchFamily="18" charset="0"/>
                <a:cs typeface="Times New Roman" panose="02020603050405020304" pitchFamily="18" charset="0"/>
              </a:rPr>
              <a:t>劣化画像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a:t>
            </a:r>
            <a:r>
              <a:rPr lang="ja-JP" altLang="en-US" sz="2000" i="1" dirty="0">
                <a:latin typeface="Times New Roman" panose="02020603050405020304" pitchFamily="18" charset="0"/>
                <a:cs typeface="Times New Roman" panose="02020603050405020304" pitchFamily="18" charset="0"/>
              </a:rPr>
              <a:t>元</a:t>
            </a:r>
            <a:r>
              <a:rPr lang="ja-JP" altLang="en-US" sz="2000" i="1" dirty="0" smtClean="0">
                <a:latin typeface="Times New Roman" panose="02020603050405020304" pitchFamily="18" charset="0"/>
                <a:cs typeface="Times New Roman" panose="02020603050405020304" pitchFamily="18" charset="0"/>
              </a:rPr>
              <a:t>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t>線形フィルタの例 </a:t>
            </a:r>
            <a:r>
              <a:rPr lang="en-US" altLang="ja-JP" sz="3600" dirty="0"/>
              <a:t>1D</a:t>
            </a:r>
            <a:endParaRPr lang="ja-JP" altLang="en-US" sz="3600" dirty="0"/>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平滑化したい</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27</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10640</TotalTime>
  <Words>2758</Words>
  <Application>Microsoft Office PowerPoint</Application>
  <PresentationFormat>ワイド画面</PresentationFormat>
  <Paragraphs>721</Paragraphs>
  <Slides>59</Slides>
  <Notes>22</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Deconvolution </vt:lpstr>
      <vt:lpstr>Deconvolution </vt:lpstr>
      <vt:lpstr>復習 : 線形フィルタ（Convolution）</vt:lpstr>
      <vt:lpstr>線形フィルタの例</vt:lpstr>
      <vt:lpstr>線形フィルタの例</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vt:lpstr>
      <vt:lpstr>フーリエ変換とは</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畳み込み積分のフーリエ変換（導出）</vt:lpstr>
      <vt:lpstr>フーリエ変換（復習）のまとめ</vt:lpstr>
      <vt:lpstr>離散フーリエ変換（1D）</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 離散フーリエ変換</vt:lpstr>
      <vt:lpstr>Decovolution</vt:lpstr>
      <vt:lpstr>画像の劣化モデル（1）</vt:lpstr>
      <vt:lpstr>画像の劣化モデル（2）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点広がり関数 h のフーリエ変換 H について</vt:lpstr>
      <vt:lpstr>Wiener filter 適用例</vt:lpstr>
      <vt:lpstr>Wiener filter 適用例</vt:lpstr>
      <vt:lpstr>まとめ: Deconvolution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452</cp:revision>
  <cp:lastPrinted>2017-03-27T05:08:24Z</cp:lastPrinted>
  <dcterms:created xsi:type="dcterms:W3CDTF">2017-01-19T02:23:36Z</dcterms:created>
  <dcterms:modified xsi:type="dcterms:W3CDTF">2018-12-17T05:10:30Z</dcterms:modified>
</cp:coreProperties>
</file>